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4" r:id="rId2"/>
    <p:sldId id="266" r:id="rId3"/>
    <p:sldId id="265" r:id="rId4"/>
    <p:sldId id="257" r:id="rId5"/>
    <p:sldId id="259" r:id="rId6"/>
    <p:sldId id="258" r:id="rId7"/>
    <p:sldId id="260" r:id="rId8"/>
    <p:sldId id="261" r:id="rId9"/>
    <p:sldId id="262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-152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404814" y="6083301"/>
            <a:ext cx="2039199" cy="3975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88887" tIns="44444" rIns="88887" bIns="44444">
            <a:spAutoFit/>
          </a:bodyPr>
          <a:lstStyle/>
          <a:p>
            <a:pPr defTabSz="885689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1000" b="1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-128"/>
              </a:rPr>
              <a:t>U.S. Department of the Interior</a:t>
            </a:r>
          </a:p>
          <a:p>
            <a:pPr defTabSz="885689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1000" b="1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-128"/>
              </a:rPr>
              <a:t>U.S. Geological Survey</a:t>
            </a:r>
          </a:p>
        </p:txBody>
      </p:sp>
      <p:pic>
        <p:nvPicPr>
          <p:cNvPr id="5" name="Picture 9" descr="D:\Vugraph Info\Vugraph Templates\Templates-NEW-NMP and Bureau\ident_4_onscreen_png.png"/>
          <p:cNvPicPr>
            <a:picLocks noChangeAspect="1" noChangeArrowheads="1"/>
          </p:cNvPicPr>
          <p:nvPr/>
        </p:nvPicPr>
        <p:blipFill>
          <a:blip r:embed="rId2" cstate="email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black">
          <a:xfrm>
            <a:off x="457200" y="461966"/>
            <a:ext cx="2057400" cy="757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4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2286000"/>
            <a:ext cx="8305800" cy="1143000"/>
          </a:xfrm>
        </p:spPr>
        <p:txBody>
          <a:bodyPr/>
          <a:lstStyle>
            <a:lvl1pPr>
              <a:defRPr sz="4400"/>
            </a:lvl1pPr>
          </a:lstStyle>
          <a:p>
            <a:pPr lvl="0"/>
            <a:r>
              <a:rPr lang="en-US" altLang="en-US" noProof="0" smtClean="0"/>
              <a:t>Click to edit Master title style</a:t>
            </a:r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3886200"/>
            <a:ext cx="8305800" cy="17526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en-US" noProof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25355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843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0350" y="152400"/>
            <a:ext cx="2076450" cy="5715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152400"/>
            <a:ext cx="6076950" cy="5715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83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05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6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30" indent="0">
              <a:buNone/>
              <a:defRPr sz="1800"/>
            </a:lvl2pPr>
            <a:lvl3pPr marL="914259" indent="0">
              <a:buNone/>
              <a:defRPr sz="1600"/>
            </a:lvl3pPr>
            <a:lvl4pPr marL="1371390" indent="0">
              <a:buNone/>
              <a:defRPr sz="1400"/>
            </a:lvl4pPr>
            <a:lvl5pPr marL="1828519" indent="0">
              <a:buNone/>
              <a:defRPr sz="1400"/>
            </a:lvl5pPr>
            <a:lvl6pPr marL="2285649" indent="0">
              <a:buNone/>
              <a:defRPr sz="1400"/>
            </a:lvl6pPr>
            <a:lvl7pPr marL="2742780" indent="0">
              <a:buNone/>
              <a:defRPr sz="1400"/>
            </a:lvl7pPr>
            <a:lvl8pPr marL="3199908" indent="0">
              <a:buNone/>
              <a:defRPr sz="1400"/>
            </a:lvl8pPr>
            <a:lvl9pPr marL="3657039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82634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71600"/>
            <a:ext cx="40767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1371600"/>
            <a:ext cx="40767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51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30" indent="0">
              <a:buNone/>
              <a:defRPr sz="2000" b="1"/>
            </a:lvl2pPr>
            <a:lvl3pPr marL="914259" indent="0">
              <a:buNone/>
              <a:defRPr sz="1800" b="1"/>
            </a:lvl3pPr>
            <a:lvl4pPr marL="1371390" indent="0">
              <a:buNone/>
              <a:defRPr sz="1600" b="1"/>
            </a:lvl4pPr>
            <a:lvl5pPr marL="1828519" indent="0">
              <a:buNone/>
              <a:defRPr sz="1600" b="1"/>
            </a:lvl5pPr>
            <a:lvl6pPr marL="2285649" indent="0">
              <a:buNone/>
              <a:defRPr sz="1600" b="1"/>
            </a:lvl6pPr>
            <a:lvl7pPr marL="2742780" indent="0">
              <a:buNone/>
              <a:defRPr sz="1600" b="1"/>
            </a:lvl7pPr>
            <a:lvl8pPr marL="3199908" indent="0">
              <a:buNone/>
              <a:defRPr sz="1600" b="1"/>
            </a:lvl8pPr>
            <a:lvl9pPr marL="365703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30" indent="0">
              <a:buNone/>
              <a:defRPr sz="2000" b="1"/>
            </a:lvl2pPr>
            <a:lvl3pPr marL="914259" indent="0">
              <a:buNone/>
              <a:defRPr sz="1800" b="1"/>
            </a:lvl3pPr>
            <a:lvl4pPr marL="1371390" indent="0">
              <a:buNone/>
              <a:defRPr sz="1600" b="1"/>
            </a:lvl4pPr>
            <a:lvl5pPr marL="1828519" indent="0">
              <a:buNone/>
              <a:defRPr sz="1600" b="1"/>
            </a:lvl5pPr>
            <a:lvl6pPr marL="2285649" indent="0">
              <a:buNone/>
              <a:defRPr sz="1600" b="1"/>
            </a:lvl6pPr>
            <a:lvl7pPr marL="2742780" indent="0">
              <a:buNone/>
              <a:defRPr sz="1600" b="1"/>
            </a:lvl7pPr>
            <a:lvl8pPr marL="3199908" indent="0">
              <a:buNone/>
              <a:defRPr sz="1600" b="1"/>
            </a:lvl8pPr>
            <a:lvl9pPr marL="365703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23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80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1104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30" indent="0">
              <a:buNone/>
              <a:defRPr sz="1200"/>
            </a:lvl2pPr>
            <a:lvl3pPr marL="914259" indent="0">
              <a:buNone/>
              <a:defRPr sz="1000"/>
            </a:lvl3pPr>
            <a:lvl4pPr marL="1371390" indent="0">
              <a:buNone/>
              <a:defRPr sz="900"/>
            </a:lvl4pPr>
            <a:lvl5pPr marL="1828519" indent="0">
              <a:buNone/>
              <a:defRPr sz="900"/>
            </a:lvl5pPr>
            <a:lvl6pPr marL="2285649" indent="0">
              <a:buNone/>
              <a:defRPr sz="900"/>
            </a:lvl6pPr>
            <a:lvl7pPr marL="2742780" indent="0">
              <a:buNone/>
              <a:defRPr sz="900"/>
            </a:lvl7pPr>
            <a:lvl8pPr marL="3199908" indent="0">
              <a:buNone/>
              <a:defRPr sz="900"/>
            </a:lvl8pPr>
            <a:lvl9pPr marL="365703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2555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30" indent="0">
              <a:buNone/>
              <a:defRPr sz="2800"/>
            </a:lvl2pPr>
            <a:lvl3pPr marL="914259" indent="0">
              <a:buNone/>
              <a:defRPr sz="2400"/>
            </a:lvl3pPr>
            <a:lvl4pPr marL="1371390" indent="0">
              <a:buNone/>
              <a:defRPr sz="2000"/>
            </a:lvl4pPr>
            <a:lvl5pPr marL="1828519" indent="0">
              <a:buNone/>
              <a:defRPr sz="2000"/>
            </a:lvl5pPr>
            <a:lvl6pPr marL="2285649" indent="0">
              <a:buNone/>
              <a:defRPr sz="2000"/>
            </a:lvl6pPr>
            <a:lvl7pPr marL="2742780" indent="0">
              <a:buNone/>
              <a:defRPr sz="2000"/>
            </a:lvl7pPr>
            <a:lvl8pPr marL="3199908" indent="0">
              <a:buNone/>
              <a:defRPr sz="2000"/>
            </a:lvl8pPr>
            <a:lvl9pPr marL="3657039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30" indent="0">
              <a:buNone/>
              <a:defRPr sz="1200"/>
            </a:lvl2pPr>
            <a:lvl3pPr marL="914259" indent="0">
              <a:buNone/>
              <a:defRPr sz="1000"/>
            </a:lvl3pPr>
            <a:lvl4pPr marL="1371390" indent="0">
              <a:buNone/>
              <a:defRPr sz="900"/>
            </a:lvl4pPr>
            <a:lvl5pPr marL="1828519" indent="0">
              <a:buNone/>
              <a:defRPr sz="900"/>
            </a:lvl5pPr>
            <a:lvl6pPr marL="2285649" indent="0">
              <a:buNone/>
              <a:defRPr sz="900"/>
            </a:lvl6pPr>
            <a:lvl7pPr marL="2742780" indent="0">
              <a:buNone/>
              <a:defRPr sz="900"/>
            </a:lvl7pPr>
            <a:lvl8pPr marL="3199908" indent="0">
              <a:buNone/>
              <a:defRPr sz="900"/>
            </a:lvl8pPr>
            <a:lvl9pPr marL="365703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3646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F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152400"/>
            <a:ext cx="83058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0474" tIns="44444" rIns="90474" bIns="4444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371600"/>
            <a:ext cx="8305800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0474" tIns="44444" rIns="90474" bIns="4444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First level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pic>
        <p:nvPicPr>
          <p:cNvPr id="1028" name="Picture 11" descr="D:\Vugraph Info\Vugraph Templates\Templates-NEW-NMP and Bureau\ident-small_4_onscreen_png.png"/>
          <p:cNvPicPr>
            <a:picLocks noChangeAspect="1" noChangeArrowheads="1"/>
          </p:cNvPicPr>
          <p:nvPr/>
        </p:nvPicPr>
        <p:blipFill>
          <a:blip r:embed="rId13" cstate="email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black">
          <a:xfrm>
            <a:off x="457200" y="6094415"/>
            <a:ext cx="1143000" cy="4206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05867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99"/>
          </a:solidFill>
          <a:latin typeface="+mj-lt"/>
          <a:ea typeface="+mj-ea"/>
          <a:cs typeface="ＭＳ Ｐゴシック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99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99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99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99"/>
          </a:solidFill>
          <a:latin typeface="Arial" charset="0"/>
          <a:ea typeface="ＭＳ Ｐゴシック" charset="0"/>
          <a:cs typeface="ＭＳ Ｐゴシック" charset="0"/>
        </a:defRPr>
      </a:lvl5pPr>
      <a:lvl6pPr marL="45713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99"/>
          </a:solidFill>
          <a:latin typeface="Arial" charset="0"/>
          <a:ea typeface="ＭＳ Ｐゴシック" charset="0"/>
        </a:defRPr>
      </a:lvl6pPr>
      <a:lvl7pPr marL="914259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99"/>
          </a:solidFill>
          <a:latin typeface="Arial" charset="0"/>
          <a:ea typeface="ＭＳ Ｐゴシック" charset="0"/>
        </a:defRPr>
      </a:lvl7pPr>
      <a:lvl8pPr marL="1371390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99"/>
          </a:solidFill>
          <a:latin typeface="Arial" charset="0"/>
          <a:ea typeface="ＭＳ Ｐゴシック" charset="0"/>
        </a:defRPr>
      </a:lvl8pPr>
      <a:lvl9pPr marL="1828519" algn="l" rtl="0" eaLnBrk="1" fontAlgn="base" hangingPunct="1">
        <a:spcBef>
          <a:spcPct val="0"/>
        </a:spcBef>
        <a:spcAft>
          <a:spcPct val="0"/>
        </a:spcAft>
        <a:defRPr sz="3600" b="1">
          <a:solidFill>
            <a:srgbClr val="FFFF99"/>
          </a:solidFill>
          <a:latin typeface="Arial" charset="0"/>
          <a:ea typeface="ＭＳ Ｐゴシック" charset="0"/>
        </a:defRPr>
      </a:lvl9pPr>
    </p:titleStyle>
    <p:bodyStyle>
      <a:lvl1pPr marL="342848" indent="-342848" algn="l" rtl="0" eaLnBrk="1" fontAlgn="base" hangingPunct="1">
        <a:spcBef>
          <a:spcPct val="20000"/>
        </a:spcBef>
        <a:spcAft>
          <a:spcPct val="0"/>
        </a:spcAft>
        <a:buClr>
          <a:srgbClr val="FFFF99"/>
        </a:buClr>
        <a:buSzPct val="150000"/>
        <a:buChar char="·"/>
        <a:defRPr sz="2800" b="1">
          <a:solidFill>
            <a:schemeClr val="bg1"/>
          </a:solidFill>
          <a:latin typeface="+mn-lt"/>
          <a:ea typeface="+mn-ea"/>
          <a:cs typeface="ＭＳ Ｐゴシック" charset="0"/>
        </a:defRPr>
      </a:lvl1pPr>
      <a:lvl2pPr marL="742836" indent="-285707" algn="l" rtl="0" eaLnBrk="1" fontAlgn="base" hangingPunct="1">
        <a:spcBef>
          <a:spcPct val="20000"/>
        </a:spcBef>
        <a:spcAft>
          <a:spcPct val="0"/>
        </a:spcAft>
        <a:buClr>
          <a:srgbClr val="FFFF99"/>
        </a:buClr>
        <a:buSzPct val="150000"/>
        <a:buChar char="·"/>
        <a:defRPr sz="2400" b="1">
          <a:solidFill>
            <a:schemeClr val="bg1"/>
          </a:solidFill>
          <a:latin typeface="+mn-lt"/>
          <a:ea typeface="+mn-ea"/>
        </a:defRPr>
      </a:lvl2pPr>
      <a:lvl3pPr marL="1142824" indent="-228564" algn="l" rtl="0" eaLnBrk="1" fontAlgn="base" hangingPunct="1">
        <a:spcBef>
          <a:spcPct val="20000"/>
        </a:spcBef>
        <a:spcAft>
          <a:spcPct val="0"/>
        </a:spcAft>
        <a:buClr>
          <a:srgbClr val="FFFF99"/>
        </a:buClr>
        <a:buSzPct val="150000"/>
        <a:buChar char="·"/>
        <a:defRPr sz="2000" b="1">
          <a:solidFill>
            <a:schemeClr val="bg1"/>
          </a:solidFill>
          <a:latin typeface="+mn-lt"/>
          <a:ea typeface="+mn-ea"/>
        </a:defRPr>
      </a:lvl3pPr>
      <a:lvl4pPr marL="1599954" indent="-228564" algn="l" rtl="0" eaLnBrk="1" fontAlgn="base" hangingPunct="1">
        <a:spcBef>
          <a:spcPct val="20000"/>
        </a:spcBef>
        <a:spcAft>
          <a:spcPct val="0"/>
        </a:spcAft>
        <a:buClr>
          <a:srgbClr val="FFFF99"/>
        </a:buClr>
        <a:buSzPct val="150000"/>
        <a:buChar char="·"/>
        <a:defRPr b="1">
          <a:solidFill>
            <a:schemeClr val="bg1"/>
          </a:solidFill>
          <a:latin typeface="+mn-lt"/>
          <a:ea typeface="+mn-ea"/>
        </a:defRPr>
      </a:lvl4pPr>
      <a:lvl5pPr marL="2057085" indent="-228564" algn="l" rtl="0" eaLnBrk="1" fontAlgn="base" hangingPunct="1">
        <a:spcBef>
          <a:spcPct val="20000"/>
        </a:spcBef>
        <a:spcAft>
          <a:spcPct val="0"/>
        </a:spcAft>
        <a:buClr>
          <a:srgbClr val="FFFF99"/>
        </a:buClr>
        <a:buSzPct val="150000"/>
        <a:buChar char="·"/>
        <a:defRPr b="1">
          <a:solidFill>
            <a:schemeClr val="bg1"/>
          </a:solidFill>
          <a:latin typeface="+mn-lt"/>
          <a:ea typeface="+mn-ea"/>
        </a:defRPr>
      </a:lvl5pPr>
      <a:lvl6pPr marL="2514215" indent="-228564" algn="l" rtl="0" eaLnBrk="1" fontAlgn="base" hangingPunct="1">
        <a:spcBef>
          <a:spcPct val="20000"/>
        </a:spcBef>
        <a:spcAft>
          <a:spcPct val="0"/>
        </a:spcAft>
        <a:buClr>
          <a:srgbClr val="FFFF99"/>
        </a:buClr>
        <a:buSzPct val="150000"/>
        <a:buChar char="·"/>
        <a:defRPr b="1">
          <a:solidFill>
            <a:schemeClr val="bg1"/>
          </a:solidFill>
          <a:latin typeface="+mn-lt"/>
          <a:ea typeface="+mn-ea"/>
        </a:defRPr>
      </a:lvl6pPr>
      <a:lvl7pPr marL="2971344" indent="-228564" algn="l" rtl="0" eaLnBrk="1" fontAlgn="base" hangingPunct="1">
        <a:spcBef>
          <a:spcPct val="20000"/>
        </a:spcBef>
        <a:spcAft>
          <a:spcPct val="0"/>
        </a:spcAft>
        <a:buClr>
          <a:srgbClr val="FFFF99"/>
        </a:buClr>
        <a:buSzPct val="150000"/>
        <a:buChar char="·"/>
        <a:defRPr b="1">
          <a:solidFill>
            <a:schemeClr val="bg1"/>
          </a:solidFill>
          <a:latin typeface="+mn-lt"/>
          <a:ea typeface="+mn-ea"/>
        </a:defRPr>
      </a:lvl7pPr>
      <a:lvl8pPr marL="3428475" indent="-228564" algn="l" rtl="0" eaLnBrk="1" fontAlgn="base" hangingPunct="1">
        <a:spcBef>
          <a:spcPct val="20000"/>
        </a:spcBef>
        <a:spcAft>
          <a:spcPct val="0"/>
        </a:spcAft>
        <a:buClr>
          <a:srgbClr val="FFFF99"/>
        </a:buClr>
        <a:buSzPct val="150000"/>
        <a:buChar char="·"/>
        <a:defRPr b="1">
          <a:solidFill>
            <a:schemeClr val="bg1"/>
          </a:solidFill>
          <a:latin typeface="+mn-lt"/>
          <a:ea typeface="+mn-ea"/>
        </a:defRPr>
      </a:lvl8pPr>
      <a:lvl9pPr marL="3885603" indent="-228564" algn="l" rtl="0" eaLnBrk="1" fontAlgn="base" hangingPunct="1">
        <a:spcBef>
          <a:spcPct val="20000"/>
        </a:spcBef>
        <a:spcAft>
          <a:spcPct val="0"/>
        </a:spcAft>
        <a:buClr>
          <a:srgbClr val="FFFF99"/>
        </a:buClr>
        <a:buSzPct val="150000"/>
        <a:buChar char="·"/>
        <a:defRPr b="1">
          <a:solidFill>
            <a:schemeClr val="bg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457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dblodgett@usgs.gov" TargetMode="External"/><Relationship Id="rId3" Type="http://schemas.openxmlformats.org/officeDocument/2006/relationships/hyperlink" Target="mailto:Dornblut@bafg.d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395" y="2286000"/>
            <a:ext cx="8849527" cy="1143000"/>
          </a:xfrm>
        </p:spPr>
        <p:txBody>
          <a:bodyPr/>
          <a:lstStyle/>
          <a:p>
            <a:r>
              <a:rPr lang="en-US" dirty="0" smtClean="0"/>
              <a:t>Surface Hydrologic Features Conceptual Mode: </a:t>
            </a:r>
            <a:r>
              <a:rPr lang="en-US" dirty="0" err="1" smtClean="0"/>
              <a:t>HY_Features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Presentation of initial RFC draft to OGC Architecture Board: 09-13-2016</a:t>
            </a:r>
          </a:p>
          <a:p>
            <a:r>
              <a:rPr lang="en-US" dirty="0" smtClean="0"/>
              <a:t>David Blodgett and Irina </a:t>
            </a:r>
            <a:r>
              <a:rPr lang="en-US" dirty="0" err="1" smtClean="0"/>
              <a:t>Dornblut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dblodgett@usgs.gov</a:t>
            </a:r>
            <a:r>
              <a:rPr lang="en-US" dirty="0"/>
              <a:t> </a:t>
            </a:r>
            <a:r>
              <a:rPr lang="en-US" dirty="0" smtClean="0">
                <a:hlinkClick r:id="rId3"/>
              </a:rPr>
              <a:t>Dornblut</a:t>
            </a:r>
            <a:r>
              <a:rPr lang="en-US" dirty="0">
                <a:hlinkClick r:id="rId3"/>
              </a:rPr>
              <a:t>@</a:t>
            </a:r>
            <a:r>
              <a:rPr lang="en-US" dirty="0" smtClean="0">
                <a:hlinkClick r:id="rId3"/>
              </a:rPr>
              <a:t>bafg.de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887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8130" y="1315824"/>
            <a:ext cx="6575463" cy="5542176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45820" y="152400"/>
            <a:ext cx="8980120" cy="1143000"/>
          </a:xfrm>
        </p:spPr>
        <p:txBody>
          <a:bodyPr/>
          <a:lstStyle/>
          <a:p>
            <a:r>
              <a:rPr lang="en-US" dirty="0" smtClean="0"/>
              <a:t>Catchment Nesting and Crossing Scale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131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 outfall?</a:t>
            </a:r>
            <a:endParaRPr lang="en-US" dirty="0"/>
          </a:p>
        </p:txBody>
      </p:sp>
      <p:pic>
        <p:nvPicPr>
          <p:cNvPr id="4" name="Picture 3" descr="Screen Shot 2016-09-13 at 7.53.5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2654"/>
            <a:ext cx="9144000" cy="5042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918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3756974" cy="1143000"/>
          </a:xfrm>
        </p:spPr>
        <p:txBody>
          <a:bodyPr/>
          <a:lstStyle/>
          <a:p>
            <a:r>
              <a:rPr lang="en-US" sz="3000" dirty="0" smtClean="0"/>
              <a:t>Elevation-Derived Hydrography</a:t>
            </a:r>
            <a:endParaRPr lang="en-US" sz="3000" dirty="0"/>
          </a:p>
        </p:txBody>
      </p:sp>
      <p:pic>
        <p:nvPicPr>
          <p:cNvPr id="4" name="Picture 3" descr="Screen Shot 2016-09-13 at 7.48.3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579" y="0"/>
            <a:ext cx="5135312" cy="6858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4363309" cy="4495800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Elevation</a:t>
            </a:r>
          </a:p>
          <a:p>
            <a:r>
              <a:rPr lang="en-US" dirty="0" smtClean="0"/>
              <a:t>Flow Direction</a:t>
            </a:r>
          </a:p>
          <a:p>
            <a:r>
              <a:rPr lang="en-US" dirty="0" smtClean="0"/>
              <a:t>Flow Accumulation</a:t>
            </a:r>
          </a:p>
          <a:p>
            <a:r>
              <a:rPr lang="en-US" dirty="0" smtClean="0"/>
              <a:t>Streams</a:t>
            </a:r>
          </a:p>
          <a:p>
            <a:r>
              <a:rPr lang="en-US" dirty="0" smtClean="0"/>
              <a:t>Segmented Streams</a:t>
            </a:r>
          </a:p>
          <a:p>
            <a:r>
              <a:rPr lang="en-US" dirty="0" smtClean="0"/>
              <a:t>Catchments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488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7-11 at 11.22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33" y="65202"/>
            <a:ext cx="8606292" cy="669511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152400"/>
            <a:ext cx="8305800" cy="645326"/>
          </a:xfrm>
        </p:spPr>
        <p:txBody>
          <a:bodyPr/>
          <a:lstStyle/>
          <a:p>
            <a:r>
              <a:rPr lang="en-US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What’s a watershed</a:t>
            </a:r>
            <a:r>
              <a:rPr lang="is-IS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?</a:t>
            </a:r>
            <a:endParaRPr lang="en-US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67684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7-11 at 11.22.1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33" y="65202"/>
            <a:ext cx="8606292" cy="669511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152399"/>
            <a:ext cx="8305800" cy="1394211"/>
          </a:xfrm>
        </p:spPr>
        <p:txBody>
          <a:bodyPr/>
          <a:lstStyle/>
          <a:p>
            <a:r>
              <a:rPr lang="en-US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How do we identify these as the same?</a:t>
            </a:r>
            <a:endParaRPr lang="en-US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49955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Lots of types of outfalls</a:t>
            </a:r>
            <a:r>
              <a:rPr lang="is-IS" dirty="0" smtClean="0"/>
              <a:t>….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8772"/>
          <a:stretch/>
        </p:blipFill>
        <p:spPr>
          <a:xfrm>
            <a:off x="232625" y="1572765"/>
            <a:ext cx="3105047" cy="508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7333" t="8472" r="5000" b="5680"/>
          <a:stretch/>
        </p:blipFill>
        <p:spPr>
          <a:xfrm>
            <a:off x="3337672" y="1572765"/>
            <a:ext cx="3444214" cy="508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0372" y="4325045"/>
            <a:ext cx="3103627" cy="23277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0372" y="1572765"/>
            <a:ext cx="3332109" cy="259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43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399"/>
            <a:ext cx="8305800" cy="1670974"/>
          </a:xfrm>
        </p:spPr>
        <p:txBody>
          <a:bodyPr/>
          <a:lstStyle/>
          <a:p>
            <a:r>
              <a:rPr lang="en-US" dirty="0" smtClean="0"/>
              <a:t>Do we need a spatial data at all?</a:t>
            </a:r>
            <a:br>
              <a:rPr lang="en-US" dirty="0" smtClean="0"/>
            </a:br>
            <a:r>
              <a:rPr lang="en-US" dirty="0" smtClean="0"/>
              <a:t>	</a:t>
            </a:r>
            <a:br>
              <a:rPr lang="en-US" dirty="0" smtClean="0"/>
            </a:br>
            <a:r>
              <a:rPr lang="en-US" dirty="0" smtClean="0"/>
              <a:t>Realization vs.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watershed may be realized as a description and have relationships to other watersheds.</a:t>
            </a:r>
          </a:p>
          <a:p>
            <a:pPr lvl="1"/>
            <a:r>
              <a:rPr lang="en-US" dirty="0"/>
              <a:t>E.g. The </a:t>
            </a:r>
            <a:r>
              <a:rPr lang="en-US" dirty="0" err="1"/>
              <a:t>missouri</a:t>
            </a:r>
            <a:r>
              <a:rPr lang="en-US" dirty="0"/>
              <a:t> has a </a:t>
            </a:r>
            <a:r>
              <a:rPr lang="en-US" dirty="0" err="1"/>
              <a:t>wikipedia</a:t>
            </a:r>
            <a:r>
              <a:rPr lang="en-US" dirty="0"/>
              <a:t> page and flows into the </a:t>
            </a:r>
            <a:r>
              <a:rPr lang="en-US" dirty="0" err="1"/>
              <a:t>mississippi</a:t>
            </a:r>
            <a:r>
              <a:rPr lang="en-US" dirty="0"/>
              <a:t>.</a:t>
            </a:r>
          </a:p>
          <a:p>
            <a:r>
              <a:rPr lang="en-US" dirty="0"/>
              <a:t>A watershed’s realizations may be represented with geometry.</a:t>
            </a:r>
          </a:p>
          <a:p>
            <a:pPr lvl="1"/>
            <a:r>
              <a:rPr lang="en-US" dirty="0"/>
              <a:t>E.g. The </a:t>
            </a:r>
            <a:r>
              <a:rPr lang="en-US" dirty="0" err="1"/>
              <a:t>missouri</a:t>
            </a:r>
            <a:r>
              <a:rPr lang="en-US" dirty="0"/>
              <a:t> river’s boundary realization has polygon representation.</a:t>
            </a:r>
          </a:p>
        </p:txBody>
      </p:sp>
    </p:spTree>
    <p:extLst>
      <p:ext uri="{BB962C8B-B14F-4D97-AF65-F5344CB8AC3E}">
        <p14:creationId xmlns:p14="http://schemas.microsoft.com/office/powerpoint/2010/main" val="614131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HY_Features</a:t>
            </a:r>
            <a:r>
              <a:rPr lang="en-US" dirty="0" smtClean="0"/>
              <a:t> and </a:t>
            </a:r>
            <a:r>
              <a:rPr lang="en-US" dirty="0" err="1" smtClean="0"/>
              <a:t>HY_Catchment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Internationally harmonized concepts for identification and description of hydrologic data.</a:t>
            </a:r>
          </a:p>
          <a:p>
            <a:endParaRPr lang="en-US" dirty="0"/>
          </a:p>
          <a:p>
            <a:r>
              <a:rPr lang="en-US" dirty="0"/>
              <a:t>An </a:t>
            </a:r>
            <a:r>
              <a:rPr lang="en-US" dirty="0" err="1"/>
              <a:t>HY_Catchment</a:t>
            </a:r>
            <a:r>
              <a:rPr lang="en-US" dirty="0"/>
              <a:t> is a conceptual feature which may be realized by a feature that has a geometric representation.</a:t>
            </a:r>
          </a:p>
        </p:txBody>
      </p:sp>
    </p:spTree>
    <p:extLst>
      <p:ext uri="{BB962C8B-B14F-4D97-AF65-F5344CB8AC3E}">
        <p14:creationId xmlns:p14="http://schemas.microsoft.com/office/powerpoint/2010/main" val="3907706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HY_Features</a:t>
            </a:r>
            <a:r>
              <a:rPr lang="is-IS" dirty="0" smtClean="0"/>
              <a:t>… What’s in the box?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Core Catchment Network</a:t>
            </a:r>
          </a:p>
          <a:p>
            <a:pPr lvl="1"/>
            <a:r>
              <a:rPr lang="en-US" dirty="0" smtClean="0"/>
              <a:t>Catchment specializations</a:t>
            </a:r>
            <a:r>
              <a:rPr lang="en-US" dirty="0"/>
              <a:t>, realizations, and relationships. </a:t>
            </a:r>
            <a:endParaRPr lang="en-US" dirty="0" smtClean="0"/>
          </a:p>
          <a:p>
            <a:pPr lvl="1"/>
            <a:r>
              <a:rPr lang="en-US" dirty="0" smtClean="0"/>
              <a:t>Catchment </a:t>
            </a:r>
            <a:r>
              <a:rPr lang="en-US" dirty="0"/>
              <a:t>outfalls nodes and linear </a:t>
            </a:r>
            <a:r>
              <a:rPr lang="en-US" dirty="0" smtClean="0"/>
              <a:t>referencing. </a:t>
            </a:r>
            <a:endParaRPr lang="en-US" dirty="0"/>
          </a:p>
          <a:p>
            <a:r>
              <a:rPr lang="en-US" dirty="0"/>
              <a:t>Hydrographic Network</a:t>
            </a:r>
          </a:p>
          <a:p>
            <a:pPr lvl="1"/>
            <a:r>
              <a:rPr lang="en-US" dirty="0" smtClean="0"/>
              <a:t>Water bodies, channels, and </a:t>
            </a:r>
            <a:r>
              <a:rPr lang="en-US" dirty="0"/>
              <a:t>relationships.</a:t>
            </a:r>
          </a:p>
          <a:p>
            <a:r>
              <a:rPr lang="en-US" dirty="0"/>
              <a:t>Hydrometric Network</a:t>
            </a:r>
          </a:p>
          <a:p>
            <a:pPr lvl="1"/>
            <a:r>
              <a:rPr lang="en-US" dirty="0" smtClean="0"/>
              <a:t>Hydrometric </a:t>
            </a:r>
            <a:r>
              <a:rPr lang="en-US" dirty="0"/>
              <a:t>station features and relationships.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583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USGS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Desktop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Desktop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ktop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ktop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ktop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ktop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ktop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ktop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3546</TotalTime>
  <Words>210</Words>
  <Application>Microsoft Macintosh PowerPoint</Application>
  <PresentationFormat>On-screen Show (4:3)</PresentationFormat>
  <Paragraphs>35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USGS</vt:lpstr>
      <vt:lpstr>Surface Hydrologic Features Conceptual Mode: HY_Features</vt:lpstr>
      <vt:lpstr>What is an outfall?</vt:lpstr>
      <vt:lpstr>Elevation-Derived Hydrography</vt:lpstr>
      <vt:lpstr>What’s a watershed?</vt:lpstr>
      <vt:lpstr>How do we identify these as the same?</vt:lpstr>
      <vt:lpstr>Lots of types of outfalls….</vt:lpstr>
      <vt:lpstr>Do we need a spatial data at all?   Realization vs. Representation</vt:lpstr>
      <vt:lpstr>HY_Features and HY_Catchment</vt:lpstr>
      <vt:lpstr>HY_Features… What’s in the box?</vt:lpstr>
      <vt:lpstr>Catchment Nesting and Crossing Scale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a watershed?</dc:title>
  <dc:creator>David Blodgett</dc:creator>
  <cp:lastModifiedBy>David Blodgett</cp:lastModifiedBy>
  <cp:revision>14</cp:revision>
  <dcterms:created xsi:type="dcterms:W3CDTF">2016-07-11T18:19:26Z</dcterms:created>
  <dcterms:modified xsi:type="dcterms:W3CDTF">2016-09-13T15:01:26Z</dcterms:modified>
</cp:coreProperties>
</file>

<file path=docProps/thumbnail.jpeg>
</file>